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94" r:id="rId5"/>
    <p:sldId id="296" r:id="rId6"/>
    <p:sldId id="293" r:id="rId7"/>
    <p:sldId id="281" r:id="rId8"/>
    <p:sldId id="261" r:id="rId9"/>
    <p:sldId id="279" r:id="rId10"/>
    <p:sldId id="266" r:id="rId11"/>
    <p:sldId id="267" r:id="rId12"/>
    <p:sldId id="265" r:id="rId13"/>
    <p:sldId id="262" r:id="rId14"/>
    <p:sldId id="269" r:id="rId15"/>
    <p:sldId id="282" r:id="rId16"/>
    <p:sldId id="283" r:id="rId17"/>
    <p:sldId id="284" r:id="rId18"/>
    <p:sldId id="285" r:id="rId19"/>
    <p:sldId id="286" r:id="rId20"/>
    <p:sldId id="273" r:id="rId21"/>
    <p:sldId id="275" r:id="rId22"/>
    <p:sldId id="271" r:id="rId23"/>
    <p:sldId id="276" r:id="rId24"/>
    <p:sldId id="292" r:id="rId25"/>
    <p:sldId id="291" r:id="rId26"/>
    <p:sldId id="274" r:id="rId27"/>
    <p:sldId id="287" r:id="rId28"/>
    <p:sldId id="289" r:id="rId29"/>
    <p:sldId id="288" r:id="rId30"/>
    <p:sldId id="297" r:id="rId31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50" y="-32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1DD8-B9AC-4779-A937-824B5D2F28FA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5316-E15C-4B07-A21B-3D7CC4B79F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4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1DD8-B9AC-4779-A937-824B5D2F28FA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5316-E15C-4B07-A21B-3D7CC4B79F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64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8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1DD8-B9AC-4779-A937-824B5D2F28FA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5316-E15C-4B07-A21B-3D7CC4B79F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1DD8-B9AC-4779-A937-824B5D2F28FA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5316-E15C-4B07-A21B-3D7CC4B79F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3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1DD8-B9AC-4779-A937-824B5D2F28FA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5316-E15C-4B07-A21B-3D7CC4B79F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5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1DD8-B9AC-4779-A937-824B5D2F28FA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5316-E15C-4B07-A21B-3D7CC4B79F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9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1DD8-B9AC-4779-A937-824B5D2F28FA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5316-E15C-4B07-A21B-3D7CC4B79F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0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1DD8-B9AC-4779-A937-824B5D2F28FA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5316-E15C-4B07-A21B-3D7CC4B79F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2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1DD8-B9AC-4779-A937-824B5D2F28FA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5316-E15C-4B07-A21B-3D7CC4B79F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3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1DD8-B9AC-4779-A937-824B5D2F28FA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5316-E15C-4B07-A21B-3D7CC4B79F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9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1DD8-B9AC-4779-A937-824B5D2F28FA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5316-E15C-4B07-A21B-3D7CC4B79F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7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1DD8-B9AC-4779-A937-824B5D2F28FA}" type="datetimeFigureOut">
              <a:rPr lang="en-US" smtClean="0"/>
              <a:t>8/6/2018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35316-E15C-4B07-A21B-3D7CC4B79F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cbsga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conbibbbenefits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Enrollment</a:t>
            </a:r>
            <a:br>
              <a:rPr lang="en-US" dirty="0" smtClean="0"/>
            </a:b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6000" b="1" dirty="0" smtClean="0"/>
              <a:t>2018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33400"/>
            <a:ext cx="25812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0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I Still Use My Doctor?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changes in the Provider Network.</a:t>
            </a:r>
          </a:p>
          <a:p>
            <a:r>
              <a:rPr lang="en-US" dirty="0" smtClean="0"/>
              <a:t>But occasionally a physician will drop out of the Network.</a:t>
            </a:r>
          </a:p>
          <a:p>
            <a:r>
              <a:rPr lang="en-US" dirty="0" smtClean="0"/>
              <a:t>Important to check Network status </a:t>
            </a:r>
            <a:r>
              <a:rPr lang="en-US" u="sng" dirty="0" smtClean="0"/>
              <a:t>before</a:t>
            </a:r>
            <a:r>
              <a:rPr lang="en-US" dirty="0" smtClean="0"/>
              <a:t> receiving care.</a:t>
            </a:r>
          </a:p>
          <a:p>
            <a:r>
              <a:rPr lang="en-US" dirty="0" smtClean="0"/>
              <a:t>Remember that HMO option requires use of Network providers.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92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Search Instructions on Page 11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057400"/>
            <a:ext cx="4973027" cy="659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49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LiveHealth Online</a:t>
            </a:r>
            <a:br>
              <a:rPr lang="en-US" dirty="0" smtClean="0"/>
            </a:br>
            <a:r>
              <a:rPr lang="en-US" dirty="0" smtClean="0"/>
              <a:t>Page 7 of Guide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085931"/>
            <a:ext cx="4800600" cy="622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047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LiveHealth Online</a:t>
            </a:r>
            <a:br>
              <a:rPr lang="en-US" dirty="0" smtClean="0"/>
            </a:br>
            <a:r>
              <a:rPr lang="en-US" dirty="0" smtClean="0"/>
              <a:t>Page 7 of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a Doctor 24/7 in minutes for non-emergency use.</a:t>
            </a:r>
          </a:p>
          <a:p>
            <a:r>
              <a:rPr lang="en-US" dirty="0" smtClean="0"/>
              <a:t>Board-certified doctors</a:t>
            </a:r>
          </a:p>
          <a:p>
            <a:r>
              <a:rPr lang="en-US" dirty="0" smtClean="0"/>
              <a:t>Available thru smartphone, tablet or computer with a webcam.</a:t>
            </a:r>
          </a:p>
          <a:p>
            <a:r>
              <a:rPr lang="en-US" dirty="0" smtClean="0"/>
              <a:t>Can order prescriptions as needed.</a:t>
            </a:r>
          </a:p>
          <a:p>
            <a:r>
              <a:rPr lang="en-US" dirty="0" smtClean="0"/>
              <a:t>Cost=$0 copay</a:t>
            </a:r>
          </a:p>
          <a:p>
            <a:r>
              <a:rPr lang="en-US" dirty="0" smtClean="0"/>
              <a:t>Pre-registering recommended for ease of use when you need a doctor.</a:t>
            </a:r>
          </a:p>
        </p:txBody>
      </p:sp>
    </p:spTree>
    <p:extLst>
      <p:ext uri="{BB962C8B-B14F-4D97-AF65-F5344CB8AC3E}">
        <p14:creationId xmlns:p14="http://schemas.microsoft.com/office/powerpoint/2010/main" val="260414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Dental Insurance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Renewing with Blue Cross</a:t>
            </a:r>
          </a:p>
          <a:p>
            <a:r>
              <a:rPr lang="en-US" dirty="0" smtClean="0"/>
              <a:t>No Change in Benefits</a:t>
            </a:r>
          </a:p>
          <a:p>
            <a:r>
              <a:rPr lang="en-US" b="1" dirty="0" smtClean="0"/>
              <a:t>BI-WEEKLY RATES:</a:t>
            </a:r>
          </a:p>
          <a:p>
            <a:pPr lvl="1"/>
            <a:r>
              <a:rPr lang="en-US" dirty="0" smtClean="0"/>
              <a:t>Single Employee		$12.56 </a:t>
            </a:r>
          </a:p>
          <a:p>
            <a:pPr lvl="1"/>
            <a:r>
              <a:rPr lang="en-US" dirty="0" smtClean="0"/>
              <a:t>Employee + 1 dep		$25.19</a:t>
            </a:r>
          </a:p>
          <a:p>
            <a:pPr lvl="1"/>
            <a:r>
              <a:rPr lang="en-US" dirty="0" smtClean="0"/>
              <a:t>Employee + 2 or more	$41.08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Dental Plan Details on Pages 19-21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0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Dental Benefit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of preferred dentists</a:t>
            </a:r>
          </a:p>
          <a:p>
            <a:r>
              <a:rPr lang="en-US" dirty="0" smtClean="0"/>
              <a:t>Benefits are the same In and Out of Network</a:t>
            </a:r>
          </a:p>
          <a:p>
            <a:r>
              <a:rPr lang="en-US" dirty="0" smtClean="0"/>
              <a:t>But pricing is pre-negotiated with Network dentists and can save you money.</a:t>
            </a:r>
          </a:p>
          <a:p>
            <a:r>
              <a:rPr lang="en-US" dirty="0" smtClean="0"/>
              <a:t>No risk of “balance billing” when charged more than normal rate</a:t>
            </a:r>
          </a:p>
          <a:p>
            <a:r>
              <a:rPr lang="en-US" dirty="0" smtClean="0"/>
              <a:t>FIND A DENTIST: </a:t>
            </a:r>
            <a:r>
              <a:rPr lang="en-US" dirty="0" smtClean="0">
                <a:hlinkClick r:id="rId2"/>
              </a:rPr>
              <a:t>www.bcbsga.com</a:t>
            </a:r>
            <a:r>
              <a:rPr lang="en-US" dirty="0" smtClean="0"/>
              <a:t> or call the number on your ID card.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97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Dental Benefits</a:t>
            </a:r>
            <a:br>
              <a:rPr lang="en-US" b="1" dirty="0" smtClean="0"/>
            </a:br>
            <a:r>
              <a:rPr lang="en-US" b="1" dirty="0" smtClean="0"/>
              <a:t>Pages 19-21 of Guide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Annual Benefit Maximum $1,500</a:t>
            </a:r>
          </a:p>
          <a:p>
            <a:r>
              <a:rPr lang="en-US" dirty="0" smtClean="0"/>
              <a:t>Ortho lifetime benefit $1,500</a:t>
            </a:r>
          </a:p>
          <a:p>
            <a:r>
              <a:rPr lang="en-US" dirty="0" smtClean="0"/>
              <a:t>Deductible: $50 per person </a:t>
            </a:r>
          </a:p>
          <a:p>
            <a:r>
              <a:rPr lang="en-US" dirty="0" smtClean="0"/>
              <a:t>Family Deductible: $150</a:t>
            </a:r>
          </a:p>
          <a:p>
            <a:r>
              <a:rPr lang="en-US" dirty="0" smtClean="0"/>
              <a:t>Preventive Care covered at 100% and deductible doesn’t apply.</a:t>
            </a:r>
          </a:p>
          <a:p>
            <a:r>
              <a:rPr lang="en-US" dirty="0" smtClean="0"/>
              <a:t>Basic services covered at 80%</a:t>
            </a:r>
          </a:p>
          <a:p>
            <a:r>
              <a:rPr lang="en-US" dirty="0" smtClean="0"/>
              <a:t>Major services covered at 50%</a:t>
            </a:r>
          </a:p>
          <a:p>
            <a:r>
              <a:rPr lang="en-US" dirty="0" smtClean="0"/>
              <a:t>Orthodontia </a:t>
            </a:r>
            <a:r>
              <a:rPr lang="en-US" dirty="0"/>
              <a:t>c</a:t>
            </a:r>
            <a:r>
              <a:rPr lang="en-US" dirty="0" smtClean="0"/>
              <a:t>overed at 50%</a:t>
            </a:r>
          </a:p>
          <a:p>
            <a:r>
              <a:rPr lang="en-US" dirty="0" smtClean="0"/>
              <a:t>See Limitations and Exclusions section on page 17.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61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Vision Insurance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Provided by Blue Cross</a:t>
            </a:r>
          </a:p>
          <a:p>
            <a:r>
              <a:rPr lang="en-US" dirty="0" smtClean="0"/>
              <a:t>No change to benefits or rates</a:t>
            </a:r>
          </a:p>
          <a:p>
            <a:endParaRPr lang="en-US" b="1" dirty="0" smtClean="0"/>
          </a:p>
          <a:p>
            <a:r>
              <a:rPr lang="en-US" b="1" dirty="0" smtClean="0"/>
              <a:t>BI-WEEKLY RATES:</a:t>
            </a:r>
          </a:p>
          <a:p>
            <a:pPr lvl="1"/>
            <a:r>
              <a:rPr lang="en-US" dirty="0" smtClean="0"/>
              <a:t>Single Employee		$2.48</a:t>
            </a:r>
          </a:p>
          <a:p>
            <a:pPr lvl="1"/>
            <a:r>
              <a:rPr lang="en-US" dirty="0" smtClean="0"/>
              <a:t>Employee + Spouse		$4.36</a:t>
            </a:r>
          </a:p>
          <a:p>
            <a:pPr lvl="1"/>
            <a:r>
              <a:rPr lang="en-US" dirty="0" smtClean="0"/>
              <a:t>Employee + Children	$4.73</a:t>
            </a:r>
          </a:p>
          <a:p>
            <a:pPr lvl="1"/>
            <a:r>
              <a:rPr lang="en-US" dirty="0" smtClean="0"/>
              <a:t>Family				$7.21	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Vision Plan Details on Page 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402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Vision Plan Benefits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Page 22 of Guide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80274"/>
            <a:ext cx="5638799" cy="736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032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Vision Overview</a:t>
            </a:r>
            <a:br>
              <a:rPr lang="en-US" b="1" dirty="0" smtClean="0"/>
            </a:br>
            <a:r>
              <a:rPr lang="en-US" b="1" dirty="0" smtClean="0"/>
              <a:t>In-Network 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Exam covered after $10 Co-pay</a:t>
            </a:r>
          </a:p>
          <a:p>
            <a:r>
              <a:rPr lang="en-US" dirty="0" smtClean="0"/>
              <a:t>Lenses covered annually after $20 Co-pay</a:t>
            </a:r>
          </a:p>
          <a:p>
            <a:r>
              <a:rPr lang="en-US" dirty="0" smtClean="0"/>
              <a:t>Contacts covered annually up to $130 retail allowance. No Co-pay</a:t>
            </a:r>
          </a:p>
          <a:p>
            <a:r>
              <a:rPr lang="en-US" dirty="0" smtClean="0"/>
              <a:t>Choose either lenses or contacts, but both not covered.</a:t>
            </a:r>
          </a:p>
          <a:p>
            <a:r>
              <a:rPr lang="en-US" dirty="0" smtClean="0"/>
              <a:t>Frames covered annually up to $130 retail allowance.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22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8"/>
            <a:ext cx="6858000" cy="818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7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Long Term Disability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Page 23-24 of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Continuing with The Standard Insurance Company</a:t>
            </a:r>
          </a:p>
          <a:p>
            <a:r>
              <a:rPr lang="en-US" dirty="0" smtClean="0"/>
              <a:t>No change in benefits</a:t>
            </a:r>
          </a:p>
          <a:p>
            <a:r>
              <a:rPr lang="en-US" dirty="0" smtClean="0"/>
              <a:t>No change in rates, but total premium changes if your base pay changes.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93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Life Insurance Information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Page 25 of Guide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560698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25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Group Life Insurance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MetLife is the Life Insurance Carrier</a:t>
            </a:r>
          </a:p>
          <a:p>
            <a:r>
              <a:rPr lang="en-US" dirty="0" smtClean="0"/>
              <a:t>County Provided Life Benefit for ACTIVE employees depends on hire date and former employer (City or County)</a:t>
            </a:r>
          </a:p>
          <a:p>
            <a:r>
              <a:rPr lang="en-US" dirty="0" smtClean="0"/>
              <a:t>County Provide Life Benefit for RETIREES depends on hire date and former employer (City or County)</a:t>
            </a:r>
          </a:p>
          <a:p>
            <a:r>
              <a:rPr lang="en-US" dirty="0" smtClean="0"/>
              <a:t>Supplemental life insurance is available for yourself, your spouse and/or your children under age 26.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Supplemental Life Insurance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Eligible to Buy on yourself amounts up to 5 X Salary in $10,000 increments not to exceed $500,000</a:t>
            </a:r>
          </a:p>
          <a:p>
            <a:r>
              <a:rPr lang="en-US" dirty="0" smtClean="0"/>
              <a:t>Rate based on your age on 1/1/18 </a:t>
            </a:r>
          </a:p>
          <a:p>
            <a:r>
              <a:rPr lang="en-US" dirty="0" smtClean="0"/>
              <a:t>Rates change as you get older</a:t>
            </a:r>
          </a:p>
          <a:p>
            <a:r>
              <a:rPr lang="en-US" dirty="0" smtClean="0"/>
              <a:t>Eligible to Buy on your spouse amounts up to $250,000 in $10,000 increments.</a:t>
            </a:r>
          </a:p>
          <a:p>
            <a:r>
              <a:rPr lang="en-US" dirty="0" smtClean="0"/>
              <a:t>Eligible to Buy either $10,000 or $20,000 on your children.</a:t>
            </a:r>
          </a:p>
          <a:p>
            <a:r>
              <a:rPr lang="en-US" dirty="0" smtClean="0"/>
              <a:t>Purchase of coverage on spouse or children requires at least minimum purchase of $10,000 on yourself.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Beneficiary Designations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change your life insurance beneficiary at any time.</a:t>
            </a:r>
          </a:p>
          <a:p>
            <a:r>
              <a:rPr lang="en-US" dirty="0" smtClean="0"/>
              <a:t>Remember to keep this up to date especially when life events occur such as:</a:t>
            </a:r>
          </a:p>
          <a:p>
            <a:pPr lvl="1"/>
            <a:r>
              <a:rPr lang="en-US" dirty="0" smtClean="0"/>
              <a:t>Marriage</a:t>
            </a:r>
          </a:p>
          <a:p>
            <a:pPr lvl="1"/>
            <a:r>
              <a:rPr lang="en-US" dirty="0" smtClean="0"/>
              <a:t>Divorce</a:t>
            </a:r>
          </a:p>
          <a:p>
            <a:pPr lvl="1"/>
            <a:r>
              <a:rPr lang="en-US" dirty="0" smtClean="0"/>
              <a:t>Birth of a child</a:t>
            </a:r>
          </a:p>
          <a:p>
            <a:pPr lvl="1"/>
            <a:r>
              <a:rPr lang="en-US" dirty="0" smtClean="0"/>
              <a:t>Death of a beneficiary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2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Electronic </a:t>
            </a:r>
            <a:br>
              <a:rPr lang="en-US" b="1" dirty="0" smtClean="0"/>
            </a:br>
            <a:r>
              <a:rPr lang="en-US" b="1" dirty="0" smtClean="0"/>
              <a:t>Enrollment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3605"/>
            <a:ext cx="6172200" cy="647699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Sign on at </a:t>
            </a:r>
            <a:r>
              <a:rPr lang="en-US" dirty="0" smtClean="0">
                <a:hlinkClick r:id="rId2"/>
              </a:rPr>
              <a:t>www.maconbibbbenefits.com</a:t>
            </a:r>
            <a:endParaRPr lang="en-US" dirty="0" smtClean="0"/>
          </a:p>
          <a:p>
            <a:r>
              <a:rPr lang="en-US" dirty="0" smtClean="0"/>
              <a:t>The On-Line System will be available to sign on Tuesday November 14, 2017.</a:t>
            </a:r>
          </a:p>
          <a:p>
            <a:r>
              <a:rPr lang="en-US" dirty="0" smtClean="0"/>
              <a:t>You will have access from your office, home computer or the 11</a:t>
            </a:r>
            <a:r>
              <a:rPr lang="en-US" baseline="30000" dirty="0" smtClean="0"/>
              <a:t>th</a:t>
            </a:r>
            <a:r>
              <a:rPr lang="en-US" dirty="0" smtClean="0"/>
              <a:t> floor of the Macon-Bibb Human Resources Training Center</a:t>
            </a:r>
          </a:p>
          <a:p>
            <a:r>
              <a:rPr lang="en-US" dirty="0" smtClean="0"/>
              <a:t>The system will be Open from November 14</a:t>
            </a:r>
            <a:r>
              <a:rPr lang="en-US" baseline="30000" dirty="0" smtClean="0"/>
              <a:t>th</a:t>
            </a:r>
            <a:r>
              <a:rPr lang="en-US" dirty="0" smtClean="0"/>
              <a:t> to November 22</a:t>
            </a:r>
            <a:r>
              <a:rPr lang="en-US" baseline="30000" dirty="0" smtClean="0"/>
              <a:t>nd</a:t>
            </a:r>
            <a:endParaRPr lang="en-US" dirty="0" smtClean="0"/>
          </a:p>
          <a:p>
            <a:r>
              <a:rPr lang="en-US" dirty="0" smtClean="0"/>
              <a:t>First time users must Register first by checking “Click here to register”.</a:t>
            </a:r>
          </a:p>
          <a:p>
            <a:r>
              <a:rPr lang="en-US" dirty="0" smtClean="0"/>
              <a:t>Answer 5 security questions designed to protect your personal information.</a:t>
            </a:r>
          </a:p>
          <a:p>
            <a:r>
              <a:rPr lang="en-US" dirty="0" smtClean="0"/>
              <a:t>Click on “Open Enrollment” then click on “Go to the Enrollment System”.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Wellness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Gym memberships available through Kinetix and Navicent Health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Cost per Month:</a:t>
            </a:r>
          </a:p>
          <a:p>
            <a:pPr lvl="1"/>
            <a:r>
              <a:rPr lang="en-US" dirty="0" smtClean="0"/>
              <a:t>$12.00 for Kinetix</a:t>
            </a:r>
          </a:p>
          <a:p>
            <a:pPr lvl="1"/>
            <a:r>
              <a:rPr lang="en-US" dirty="0" smtClean="0"/>
              <a:t>$24.40 for Navicent</a:t>
            </a:r>
            <a:endParaRPr lang="en-US" dirty="0"/>
          </a:p>
          <a:p>
            <a:r>
              <a:rPr lang="en-US" dirty="0" smtClean="0"/>
              <a:t>Flu shots today provided by </a:t>
            </a:r>
            <a:r>
              <a:rPr lang="en-US" b="1" i="1" dirty="0" smtClean="0"/>
              <a:t>Macon Occupational Medicine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2270125" cy="131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46120"/>
            <a:ext cx="20193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0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Opportunities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AFLAC</a:t>
            </a:r>
          </a:p>
          <a:p>
            <a:pPr lvl="1"/>
            <a:r>
              <a:rPr lang="en-US" dirty="0" smtClean="0"/>
              <a:t>Cancer</a:t>
            </a:r>
          </a:p>
          <a:p>
            <a:pPr lvl="1"/>
            <a:r>
              <a:rPr lang="en-US" dirty="0" smtClean="0"/>
              <a:t>Hospital Intensive Care</a:t>
            </a:r>
          </a:p>
          <a:p>
            <a:pPr lvl="1"/>
            <a:r>
              <a:rPr lang="en-US" dirty="0" smtClean="0"/>
              <a:t>Short Term Disability</a:t>
            </a:r>
          </a:p>
          <a:p>
            <a:pPr lvl="1"/>
            <a:r>
              <a:rPr lang="en-US" dirty="0" smtClean="0"/>
              <a:t>Accident and Critical Illness</a:t>
            </a:r>
          </a:p>
          <a:p>
            <a:pPr lvl="1"/>
            <a:r>
              <a:rPr lang="en-US" dirty="0" smtClean="0"/>
              <a:t>Hospital Indemnity</a:t>
            </a:r>
          </a:p>
          <a:p>
            <a:r>
              <a:rPr lang="en-US" b="1" dirty="0" smtClean="0"/>
              <a:t>Allstate</a:t>
            </a:r>
          </a:p>
          <a:p>
            <a:pPr lvl="1"/>
            <a:r>
              <a:rPr lang="en-US" dirty="0" smtClean="0"/>
              <a:t>Life Insurance</a:t>
            </a:r>
          </a:p>
          <a:p>
            <a:pPr lvl="1"/>
            <a:r>
              <a:rPr lang="en-US" dirty="0" smtClean="0"/>
              <a:t>Short Term Disability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95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Opportunities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Colonial Life</a:t>
            </a:r>
          </a:p>
          <a:p>
            <a:pPr lvl="1"/>
            <a:r>
              <a:rPr lang="en-US" dirty="0" smtClean="0"/>
              <a:t>Hospitalization</a:t>
            </a:r>
          </a:p>
          <a:p>
            <a:pPr lvl="1"/>
            <a:r>
              <a:rPr lang="en-US" dirty="0" smtClean="0"/>
              <a:t>Cancer</a:t>
            </a:r>
          </a:p>
          <a:p>
            <a:pPr lvl="1"/>
            <a:r>
              <a:rPr lang="en-US" dirty="0" smtClean="0"/>
              <a:t>Short Term Disability</a:t>
            </a:r>
          </a:p>
          <a:p>
            <a:pPr lvl="1"/>
            <a:r>
              <a:rPr lang="en-US" dirty="0" smtClean="0"/>
              <a:t>Accident</a:t>
            </a:r>
          </a:p>
          <a:p>
            <a:pPr lvl="1"/>
            <a:r>
              <a:rPr lang="en-US" dirty="0" smtClean="0"/>
              <a:t>Critical Care</a:t>
            </a:r>
          </a:p>
          <a:p>
            <a:r>
              <a:rPr lang="en-US" b="1" dirty="0" smtClean="0"/>
              <a:t>Principal Financial Group</a:t>
            </a:r>
          </a:p>
          <a:p>
            <a:pPr lvl="1"/>
            <a:r>
              <a:rPr lang="en-US" dirty="0" smtClean="0"/>
              <a:t>Short Term Disability</a:t>
            </a:r>
          </a:p>
          <a:p>
            <a:r>
              <a:rPr lang="en-US" b="1" dirty="0" smtClean="0"/>
              <a:t>Transamerica</a:t>
            </a:r>
          </a:p>
          <a:p>
            <a:pPr lvl="1"/>
            <a:r>
              <a:rPr lang="en-US" dirty="0" smtClean="0"/>
              <a:t>Life Insurance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Opportunities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LegalShield</a:t>
            </a:r>
          </a:p>
          <a:p>
            <a:pPr lvl="1"/>
            <a:r>
              <a:rPr lang="en-US" dirty="0" smtClean="0"/>
              <a:t>Legal Services</a:t>
            </a:r>
          </a:p>
          <a:p>
            <a:pPr lvl="1"/>
            <a:r>
              <a:rPr lang="en-US" dirty="0" smtClean="0"/>
              <a:t>Identity theft protection</a:t>
            </a:r>
          </a:p>
          <a:p>
            <a:r>
              <a:rPr lang="en-US" b="1" dirty="0" smtClean="0"/>
              <a:t>Liberty National Life</a:t>
            </a:r>
          </a:p>
          <a:p>
            <a:pPr lvl="1"/>
            <a:r>
              <a:rPr lang="en-US" dirty="0" smtClean="0"/>
              <a:t>Life Insurance</a:t>
            </a:r>
          </a:p>
          <a:p>
            <a:r>
              <a:rPr lang="en-US" b="1" dirty="0" smtClean="0"/>
              <a:t>Mass Mutual Financial Group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- </a:t>
            </a:r>
            <a:r>
              <a:rPr lang="en-US" dirty="0" smtClean="0"/>
              <a:t>Whole Life Insurance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BLUE CROSS BLUE SHIELD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Medicare Supplemental Insurance</a:t>
            </a:r>
          </a:p>
          <a:p>
            <a:pPr lvl="1"/>
            <a:endParaRPr lang="en-US" dirty="0" smtClean="0"/>
          </a:p>
          <a:p>
            <a:pPr marL="457200" lvl="1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They’re all here for You! </a:t>
            </a:r>
          </a:p>
          <a:p>
            <a:pPr marL="457200" lvl="1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Go visit with them and see what’s available.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3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514350" y="1143002"/>
            <a:ext cx="5829300" cy="1523999"/>
          </a:xfrm>
        </p:spPr>
        <p:txBody>
          <a:bodyPr/>
          <a:lstStyle/>
          <a:p>
            <a:r>
              <a:rPr lang="en-US" dirty="0" smtClean="0"/>
              <a:t>Medical Cost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019800" cy="6172200"/>
          </a:xfrm>
          <a:noFill/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u="sng" dirty="0" smtClean="0">
                <a:solidFill>
                  <a:schemeClr val="tx1"/>
                </a:solidFill>
              </a:rPr>
              <a:t>Medical plan costs are challenging and increasing.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</a:rPr>
              <a:t>How have your costs been going?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       2015       $20,935,892  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       2016       $20,666,478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       2017       $25,079,918 (Projected)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What has impacted your cost?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Maternity claims are up.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Emergency Room and Outpatient Claims are 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Prescription Drug Costs are 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Increase in Cancer patients along with their associated costs</a:t>
            </a:r>
            <a:endParaRPr lang="en-US" sz="2800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4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Vendors On-site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Vendors are on-site.</a:t>
            </a:r>
          </a:p>
          <a:p>
            <a:pPr marL="0" indent="0" algn="ctr">
              <a:buNone/>
            </a:pPr>
            <a:r>
              <a:rPr lang="en-US" b="1" dirty="0" smtClean="0"/>
              <a:t>Some of the vendors are giving away door prizes! Be sure to register for your chance to win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b="1" dirty="0" smtClean="0"/>
              <a:t>Make Sure you </a:t>
            </a:r>
            <a:r>
              <a:rPr lang="en-US" b="1" smtClean="0"/>
              <a:t>Check In with </a:t>
            </a:r>
            <a:r>
              <a:rPr lang="en-US" b="1" dirty="0" smtClean="0"/>
              <a:t>Macon-Bibb HR at front tables to be eligible for Door Prizes.</a:t>
            </a:r>
          </a:p>
        </p:txBody>
      </p:sp>
    </p:spTree>
    <p:extLst>
      <p:ext uri="{BB962C8B-B14F-4D97-AF65-F5344CB8AC3E}">
        <p14:creationId xmlns:p14="http://schemas.microsoft.com/office/powerpoint/2010/main" val="37105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Choices Matter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665030"/>
            <a:ext cx="57912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You need to </a:t>
            </a:r>
            <a:r>
              <a:rPr lang="en-US" sz="3200" b="1" dirty="0" smtClean="0"/>
              <a:t>Seek Medical Care: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For the </a:t>
            </a:r>
            <a:r>
              <a:rPr lang="en-US" sz="3200" b="1" dirty="0"/>
              <a:t>Right Treatment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At The Right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At The Right Place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Doing </a:t>
            </a:r>
            <a:r>
              <a:rPr lang="en-US" sz="3200" b="1" dirty="0"/>
              <a:t>the right </a:t>
            </a:r>
            <a:r>
              <a:rPr lang="en-US" sz="3200" b="1" dirty="0" smtClean="0"/>
              <a:t>thing impacts your </a:t>
            </a:r>
            <a:r>
              <a:rPr lang="en-US" sz="3200" b="1" dirty="0"/>
              <a:t>health and the associated </a:t>
            </a:r>
            <a:r>
              <a:rPr lang="en-US" sz="3200" b="1" dirty="0" smtClean="0"/>
              <a:t>cost </a:t>
            </a:r>
            <a:r>
              <a:rPr lang="en-US" sz="3200" b="1" dirty="0"/>
              <a:t>of medical care.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Participate </a:t>
            </a:r>
            <a:r>
              <a:rPr lang="en-US" sz="3200" b="1" dirty="0"/>
              <a:t>in Wellness activities brought to you through:         </a:t>
            </a:r>
            <a:endParaRPr lang="en-US" sz="3200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 smtClean="0"/>
              <a:t> </a:t>
            </a:r>
            <a:r>
              <a:rPr lang="en-US" sz="3200" b="1" i="1" dirty="0"/>
              <a:t>Macon-Bibb County Healthier-Making Better Choices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956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Choices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76401"/>
            <a:ext cx="6172200" cy="64918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Current </a:t>
            </a:r>
            <a:r>
              <a:rPr lang="en-US" sz="3600" dirty="0"/>
              <a:t>average claim </a:t>
            </a:r>
            <a:r>
              <a:rPr lang="en-US" sz="3600" dirty="0" smtClean="0"/>
              <a:t>costs:</a:t>
            </a:r>
          </a:p>
          <a:p>
            <a:r>
              <a:rPr lang="en-US" dirty="0" smtClean="0"/>
              <a:t>Emergency Room: $1,336</a:t>
            </a:r>
          </a:p>
          <a:p>
            <a:r>
              <a:rPr lang="en-US" dirty="0" smtClean="0"/>
              <a:t>Urgent Care: $221</a:t>
            </a:r>
          </a:p>
          <a:p>
            <a:r>
              <a:rPr lang="en-US" dirty="0" smtClean="0"/>
              <a:t>Doctor’s Visit: $125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Renewal Plan Modifications: </a:t>
            </a:r>
          </a:p>
          <a:p>
            <a:r>
              <a:rPr lang="en-US" dirty="0" smtClean="0"/>
              <a:t>Emergency Room Cost: $200 or $300 depending on your plan design. </a:t>
            </a:r>
          </a:p>
          <a:p>
            <a:r>
              <a:rPr lang="en-US" dirty="0" smtClean="0"/>
              <a:t>Urgent Care: $50 copay</a:t>
            </a:r>
          </a:p>
          <a:p>
            <a:r>
              <a:rPr lang="en-US" dirty="0" smtClean="0"/>
              <a:t>Primary Care Physician: $25 copay (on average) </a:t>
            </a:r>
          </a:p>
          <a:p>
            <a:r>
              <a:rPr lang="en-US" dirty="0" smtClean="0"/>
              <a:t>Live Health: $0.00 (FREE)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2760" cy="897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Plan Design Highlights</a:t>
            </a:r>
            <a:br>
              <a:rPr lang="en-US" b="1" dirty="0" smtClean="0"/>
            </a:br>
            <a:r>
              <a:rPr lang="en-US" b="1" dirty="0" smtClean="0"/>
              <a:t>In-Network 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6172200" cy="7010395"/>
          </a:xfrm>
        </p:spPr>
        <p:txBody>
          <a:bodyPr numCol="1"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HMO $500</a:t>
            </a:r>
          </a:p>
          <a:p>
            <a:pPr algn="just"/>
            <a:r>
              <a:rPr lang="en-US" dirty="0" smtClean="0"/>
              <a:t>$500 Deductible, then 80/20 split</a:t>
            </a:r>
          </a:p>
          <a:p>
            <a:r>
              <a:rPr lang="en-US" dirty="0" smtClean="0"/>
              <a:t>$2,500 Out of Pocket Maximum</a:t>
            </a:r>
          </a:p>
          <a:p>
            <a:r>
              <a:rPr lang="en-US" dirty="0" smtClean="0"/>
              <a:t>Copays: </a:t>
            </a:r>
          </a:p>
          <a:p>
            <a:pPr lvl="1"/>
            <a:r>
              <a:rPr lang="en-US" dirty="0" smtClean="0"/>
              <a:t>$20 PCP/$45 Specialist</a:t>
            </a:r>
          </a:p>
          <a:p>
            <a:pPr lvl="1"/>
            <a:r>
              <a:rPr lang="en-US" dirty="0" smtClean="0"/>
              <a:t>Rx: $10/$30/$50 </a:t>
            </a:r>
          </a:p>
          <a:p>
            <a:pPr lvl="1"/>
            <a:r>
              <a:rPr lang="en-US" dirty="0" smtClean="0"/>
              <a:t>ER: $200, UC: $35, Live Health: $0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POS $1,000</a:t>
            </a:r>
          </a:p>
          <a:p>
            <a:r>
              <a:rPr lang="en-US" dirty="0" smtClean="0"/>
              <a:t>$1,000 Deductible, then 80/20 split</a:t>
            </a:r>
          </a:p>
          <a:p>
            <a:r>
              <a:rPr lang="en-US" dirty="0" smtClean="0"/>
              <a:t>$3,500 Out of Pocket Maximum</a:t>
            </a:r>
          </a:p>
          <a:p>
            <a:r>
              <a:rPr lang="en-US" dirty="0" smtClean="0"/>
              <a:t>Copays: </a:t>
            </a:r>
          </a:p>
          <a:p>
            <a:pPr lvl="1"/>
            <a:r>
              <a:rPr lang="en-US" dirty="0" smtClean="0"/>
              <a:t>$30 PCP/$60 Specialist</a:t>
            </a:r>
          </a:p>
          <a:p>
            <a:pPr lvl="1"/>
            <a:r>
              <a:rPr lang="en-US" dirty="0" smtClean="0"/>
              <a:t>Rx: $10/$30/$60 </a:t>
            </a:r>
          </a:p>
          <a:p>
            <a:pPr lvl="1"/>
            <a:r>
              <a:rPr lang="en-US" dirty="0" smtClean="0"/>
              <a:t>ER: $300, UC: $50, Live Health: $0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POS $500</a:t>
            </a:r>
          </a:p>
          <a:p>
            <a:r>
              <a:rPr lang="en-US" sz="2900" dirty="0"/>
              <a:t>$500 Deductible, then 80/20 split</a:t>
            </a:r>
          </a:p>
          <a:p>
            <a:r>
              <a:rPr lang="en-US" sz="2900" dirty="0"/>
              <a:t>$3,000 Out of Pocket Maximum</a:t>
            </a:r>
          </a:p>
          <a:p>
            <a:r>
              <a:rPr lang="en-US" sz="2900" dirty="0"/>
              <a:t>Copays: </a:t>
            </a:r>
          </a:p>
          <a:p>
            <a:pPr lvl="1"/>
            <a:r>
              <a:rPr lang="en-US" sz="2900" dirty="0"/>
              <a:t>$25 PCP/$50 Specialist </a:t>
            </a:r>
          </a:p>
          <a:p>
            <a:pPr lvl="1"/>
            <a:r>
              <a:rPr lang="en-US" sz="2900" dirty="0"/>
              <a:t>Rx: $10/$30/$50 </a:t>
            </a:r>
          </a:p>
          <a:p>
            <a:pPr lvl="1"/>
            <a:r>
              <a:rPr lang="en-US" sz="2900" dirty="0" smtClean="0"/>
              <a:t>ER: $300, UC: $50, Live Health: $0</a:t>
            </a:r>
            <a:endParaRPr lang="en-US" sz="2900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129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600200"/>
            <a:ext cx="6858000" cy="651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00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and Non-Tobacco Use Discounts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Discounts for Non-Tobacco use will continue unchanged.</a:t>
            </a:r>
          </a:p>
          <a:p>
            <a:r>
              <a:rPr lang="en-US" dirty="0"/>
              <a:t>Discounts for having an annual check-up will continue unchanged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See Page 8 of your guide.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3366"/>
            <a:ext cx="6705600" cy="189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16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6147</TotalTime>
  <Words>1131</Words>
  <Application>Microsoft Office PowerPoint</Application>
  <PresentationFormat>On-screen Show (4:3)</PresentationFormat>
  <Paragraphs>207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Open Enrollment Information</vt:lpstr>
      <vt:lpstr>PowerPoint Presentation</vt:lpstr>
      <vt:lpstr>Medical Cost </vt:lpstr>
      <vt:lpstr>Your Choices Matter</vt:lpstr>
      <vt:lpstr>Your Choices Matter</vt:lpstr>
      <vt:lpstr>PowerPoint Presentation</vt:lpstr>
      <vt:lpstr>Plan Design Highlights In-Network Benefits</vt:lpstr>
      <vt:lpstr>Rates</vt:lpstr>
      <vt:lpstr>Wellness and Non-Tobacco Use Discounts</vt:lpstr>
      <vt:lpstr>Can I Still Use My Doctor?</vt:lpstr>
      <vt:lpstr>Provider Search Instructions on Page 11</vt:lpstr>
      <vt:lpstr>LiveHealth Online Page 7 of Guide</vt:lpstr>
      <vt:lpstr>LiveHealth Online Page 7 of Guide</vt:lpstr>
      <vt:lpstr>Dental Insurance</vt:lpstr>
      <vt:lpstr>Dental Benefit Review</vt:lpstr>
      <vt:lpstr>Dental Benefits Pages 19-21 of Guide</vt:lpstr>
      <vt:lpstr>Vision Insurance</vt:lpstr>
      <vt:lpstr>Vision Plan Benefits  on Page 22 of Guide</vt:lpstr>
      <vt:lpstr>Vision Overview In-Network Benefits</vt:lpstr>
      <vt:lpstr>Long Term Disability Page 23-24 of Guide</vt:lpstr>
      <vt:lpstr>Life Insurance Information Page 25 of Guide</vt:lpstr>
      <vt:lpstr>Group Life Insurance</vt:lpstr>
      <vt:lpstr>Supplemental Life Insurance</vt:lpstr>
      <vt:lpstr>Beneficiary Designations</vt:lpstr>
      <vt:lpstr>Electronic  Enrollment Process</vt:lpstr>
      <vt:lpstr>Wellness</vt:lpstr>
      <vt:lpstr>Additional Opportunities</vt:lpstr>
      <vt:lpstr>Additional Opportunities Continued</vt:lpstr>
      <vt:lpstr>Additional Opportunities Continued</vt:lpstr>
      <vt:lpstr>Vendors On-site </vt:lpstr>
    </vt:vector>
  </TitlesOfParts>
  <Company>Branch Banking &amp;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O'Neal, John</dc:creator>
  <cp:lastModifiedBy>Hinson, Jimmy</cp:lastModifiedBy>
  <cp:revision>70</cp:revision>
  <cp:lastPrinted>2017-11-06T22:19:20Z</cp:lastPrinted>
  <dcterms:created xsi:type="dcterms:W3CDTF">2016-11-03T20:21:20Z</dcterms:created>
  <dcterms:modified xsi:type="dcterms:W3CDTF">2018-08-06T12:01:41Z</dcterms:modified>
</cp:coreProperties>
</file>